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Semi Bold"/>
      <p:regular r:id="rId15"/>
    </p:embeddedFon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5535"/>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CBCCCE"/>
                </a:solidFill>
                <a:latin typeface="Instrument Sans Semi Bold" pitchFamily="34" charset="0"/>
                <a:ea typeface="Instrument Sans Semi Bold" pitchFamily="34" charset="-122"/>
                <a:cs typeface="Instrument Sans Semi Bold" pitchFamily="34" charset="-120"/>
              </a:rPr>
              <a:t>Unsupervised Learning: Exploring the Unknown</a:t>
            </a:r>
            <a:endParaRPr lang="en-US" sz="6150" dirty="0"/>
          </a:p>
        </p:txBody>
      </p:sp>
      <p:sp>
        <p:nvSpPr>
          <p:cNvPr id="4" name="Text 1"/>
          <p:cNvSpPr/>
          <p:nvPr/>
        </p:nvSpPr>
        <p:spPr>
          <a:xfrm>
            <a:off x="793790" y="470034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Unsupervised learning is a powerful AI technique that allows models to discover hidden patterns and insights within complex, unlabeled data. By uncovering these unseen structures, we can gain a deeper understanding of our world and unlock new possibilities.</a:t>
            </a:r>
            <a:endParaRPr lang="en-US" sz="1750" dirty="0"/>
          </a:p>
        </p:txBody>
      </p:sp>
      <p:sp>
        <p:nvSpPr>
          <p:cNvPr id="5" name="Shape 2"/>
          <p:cNvSpPr/>
          <p:nvPr/>
        </p:nvSpPr>
        <p:spPr>
          <a:xfrm>
            <a:off x="793790" y="642401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431637"/>
            <a:ext cx="347663" cy="347663"/>
          </a:xfrm>
          <a:prstGeom prst="rect">
            <a:avLst/>
          </a:prstGeom>
        </p:spPr>
      </p:pic>
      <p:sp>
        <p:nvSpPr>
          <p:cNvPr id="7" name="Text 3"/>
          <p:cNvSpPr/>
          <p:nvPr/>
        </p:nvSpPr>
        <p:spPr>
          <a:xfrm>
            <a:off x="1270040" y="6407110"/>
            <a:ext cx="1760101"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Instrument Sans Bold" pitchFamily="34" charset="0"/>
                <a:ea typeface="Instrument Sans Bold" pitchFamily="34" charset="-122"/>
                <a:cs typeface="Instrument Sans Bold" pitchFamily="34" charset="-120"/>
              </a:rPr>
              <a:t>by K. Adithya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2948" y="683300"/>
            <a:ext cx="7698105" cy="1291114"/>
          </a:xfrm>
          <a:prstGeom prst="rect">
            <a:avLst/>
          </a:prstGeom>
          <a:noFill/>
          <a:ln/>
        </p:spPr>
        <p:txBody>
          <a:bodyPr wrap="square" lIns="0" tIns="0" rIns="0" bIns="0" rtlCol="0" anchor="t"/>
          <a:lstStyle/>
          <a:p>
            <a:pPr indent="0" marL="0">
              <a:lnSpc>
                <a:spcPts val="5050"/>
              </a:lnSpc>
              <a:buNone/>
            </a:pPr>
            <a:r>
              <a:rPr lang="en-US" sz="4050" dirty="0">
                <a:solidFill>
                  <a:srgbClr val="CBCCCE"/>
                </a:solidFill>
                <a:latin typeface="Instrument Sans Semi Bold" pitchFamily="34" charset="0"/>
                <a:ea typeface="Instrument Sans Semi Bold" pitchFamily="34" charset="-122"/>
                <a:cs typeface="Instrument Sans Semi Bold" pitchFamily="34" charset="-120"/>
              </a:rPr>
              <a:t>What is Unsupervised Learning?</a:t>
            </a:r>
            <a:endParaRPr lang="en-US" sz="4050" dirty="0"/>
          </a:p>
        </p:txBody>
      </p:sp>
      <p:sp>
        <p:nvSpPr>
          <p:cNvPr id="4" name="Shape 1"/>
          <p:cNvSpPr/>
          <p:nvPr/>
        </p:nvSpPr>
        <p:spPr>
          <a:xfrm>
            <a:off x="722948" y="2284214"/>
            <a:ext cx="3745825" cy="2527697"/>
          </a:xfrm>
          <a:prstGeom prst="roundRect">
            <a:avLst>
              <a:gd name="adj" fmla="val 3432"/>
            </a:avLst>
          </a:prstGeom>
          <a:solidFill>
            <a:srgbClr val="3D3D42"/>
          </a:solidFill>
          <a:ln w="7620">
            <a:solidFill>
              <a:srgbClr val="56565B"/>
            </a:solidFill>
            <a:prstDash val="solid"/>
          </a:ln>
        </p:spPr>
      </p:sp>
      <p:sp>
        <p:nvSpPr>
          <p:cNvPr id="5" name="Text 2"/>
          <p:cNvSpPr/>
          <p:nvPr/>
        </p:nvSpPr>
        <p:spPr>
          <a:xfrm>
            <a:off x="937141" y="2498408"/>
            <a:ext cx="2582108" cy="322778"/>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No Labels</a:t>
            </a:r>
            <a:endParaRPr lang="en-US" sz="2000" dirty="0"/>
          </a:p>
        </p:txBody>
      </p:sp>
      <p:sp>
        <p:nvSpPr>
          <p:cNvPr id="6" name="Text 3"/>
          <p:cNvSpPr/>
          <p:nvPr/>
        </p:nvSpPr>
        <p:spPr>
          <a:xfrm>
            <a:off x="937141" y="2945130"/>
            <a:ext cx="3317438" cy="1652588"/>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Unsupervised learning algorithms work with data that has no pre-defined labels or targets, allowing the model to independently identify meaningful structures.</a:t>
            </a:r>
            <a:endParaRPr lang="en-US" sz="1600" dirty="0"/>
          </a:p>
        </p:txBody>
      </p:sp>
      <p:sp>
        <p:nvSpPr>
          <p:cNvPr id="7" name="Shape 4"/>
          <p:cNvSpPr/>
          <p:nvPr/>
        </p:nvSpPr>
        <p:spPr>
          <a:xfrm>
            <a:off x="4675346" y="2284214"/>
            <a:ext cx="3745825" cy="2527697"/>
          </a:xfrm>
          <a:prstGeom prst="roundRect">
            <a:avLst>
              <a:gd name="adj" fmla="val 3432"/>
            </a:avLst>
          </a:prstGeom>
          <a:solidFill>
            <a:srgbClr val="3D3D42"/>
          </a:solidFill>
          <a:ln w="7620">
            <a:solidFill>
              <a:srgbClr val="56565B"/>
            </a:solidFill>
            <a:prstDash val="solid"/>
          </a:ln>
        </p:spPr>
      </p:sp>
      <p:sp>
        <p:nvSpPr>
          <p:cNvPr id="8" name="Text 5"/>
          <p:cNvSpPr/>
          <p:nvPr/>
        </p:nvSpPr>
        <p:spPr>
          <a:xfrm>
            <a:off x="4889540" y="2498408"/>
            <a:ext cx="2582108" cy="322778"/>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Discover Patterns</a:t>
            </a:r>
            <a:endParaRPr lang="en-US" sz="2000" dirty="0"/>
          </a:p>
        </p:txBody>
      </p:sp>
      <p:sp>
        <p:nvSpPr>
          <p:cNvPr id="9" name="Text 6"/>
          <p:cNvSpPr/>
          <p:nvPr/>
        </p:nvSpPr>
        <p:spPr>
          <a:xfrm>
            <a:off x="4889540" y="2945130"/>
            <a:ext cx="3317438" cy="1652588"/>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These models uncover hidden patterns, clusters, and relationships within the data, revealing insights that may not be obvious to the human eye.</a:t>
            </a:r>
            <a:endParaRPr lang="en-US" sz="1600" dirty="0"/>
          </a:p>
        </p:txBody>
      </p:sp>
      <p:sp>
        <p:nvSpPr>
          <p:cNvPr id="10" name="Shape 7"/>
          <p:cNvSpPr/>
          <p:nvPr/>
        </p:nvSpPr>
        <p:spPr>
          <a:xfrm>
            <a:off x="722948" y="5018484"/>
            <a:ext cx="3745825" cy="2527697"/>
          </a:xfrm>
          <a:prstGeom prst="roundRect">
            <a:avLst>
              <a:gd name="adj" fmla="val 3432"/>
            </a:avLst>
          </a:prstGeom>
          <a:solidFill>
            <a:srgbClr val="3D3D42"/>
          </a:solidFill>
          <a:ln w="7620">
            <a:solidFill>
              <a:srgbClr val="56565B"/>
            </a:solidFill>
            <a:prstDash val="solid"/>
          </a:ln>
        </p:spPr>
      </p:sp>
      <p:sp>
        <p:nvSpPr>
          <p:cNvPr id="11" name="Text 8"/>
          <p:cNvSpPr/>
          <p:nvPr/>
        </p:nvSpPr>
        <p:spPr>
          <a:xfrm>
            <a:off x="937141" y="5232678"/>
            <a:ext cx="2582108" cy="322778"/>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Flexible Approach</a:t>
            </a:r>
            <a:endParaRPr lang="en-US" sz="2000" dirty="0"/>
          </a:p>
        </p:txBody>
      </p:sp>
      <p:sp>
        <p:nvSpPr>
          <p:cNvPr id="12" name="Text 9"/>
          <p:cNvSpPr/>
          <p:nvPr/>
        </p:nvSpPr>
        <p:spPr>
          <a:xfrm>
            <a:off x="937141" y="5679400"/>
            <a:ext cx="3317438" cy="1652588"/>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Unsupervised learning is highly adaptable, allowing it to tackle a wide range of problems, from segmentation to anomaly detection.</a:t>
            </a:r>
            <a:endParaRPr lang="en-US" sz="1600" dirty="0"/>
          </a:p>
        </p:txBody>
      </p:sp>
      <p:sp>
        <p:nvSpPr>
          <p:cNvPr id="13" name="Shape 10"/>
          <p:cNvSpPr/>
          <p:nvPr/>
        </p:nvSpPr>
        <p:spPr>
          <a:xfrm>
            <a:off x="4675346" y="5018484"/>
            <a:ext cx="3745825" cy="2527697"/>
          </a:xfrm>
          <a:prstGeom prst="roundRect">
            <a:avLst>
              <a:gd name="adj" fmla="val 3432"/>
            </a:avLst>
          </a:prstGeom>
          <a:solidFill>
            <a:srgbClr val="3D3D42"/>
          </a:solidFill>
          <a:ln w="7620">
            <a:solidFill>
              <a:srgbClr val="56565B"/>
            </a:solidFill>
            <a:prstDash val="solid"/>
          </a:ln>
        </p:spPr>
      </p:sp>
      <p:sp>
        <p:nvSpPr>
          <p:cNvPr id="14" name="Text 11"/>
          <p:cNvSpPr/>
          <p:nvPr/>
        </p:nvSpPr>
        <p:spPr>
          <a:xfrm>
            <a:off x="4889540" y="5232678"/>
            <a:ext cx="2582108" cy="322778"/>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Exploratory Analysis</a:t>
            </a:r>
            <a:endParaRPr lang="en-US" sz="2000" dirty="0"/>
          </a:p>
        </p:txBody>
      </p:sp>
      <p:sp>
        <p:nvSpPr>
          <p:cNvPr id="15" name="Text 12"/>
          <p:cNvSpPr/>
          <p:nvPr/>
        </p:nvSpPr>
        <p:spPr>
          <a:xfrm>
            <a:off x="4889540" y="5679400"/>
            <a:ext cx="3317438" cy="1652588"/>
          </a:xfrm>
          <a:prstGeom prst="rect">
            <a:avLst/>
          </a:prstGeom>
          <a:noFill/>
          <a:ln/>
        </p:spPr>
        <p:txBody>
          <a:bodyPr wrap="square" lIns="0" tIns="0" rIns="0" bIns="0" rtlCol="0" anchor="t"/>
          <a:lstStyle/>
          <a:p>
            <a:pPr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This technique is invaluable for exploratory data analysis, where the goal is to gain a deeper understanding of the underlying structure of the data.</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indent="0" marL="0">
              <a:lnSpc>
                <a:spcPts val="5200"/>
              </a:lnSpc>
              <a:buNone/>
            </a:pPr>
            <a:r>
              <a:rPr lang="en-US" sz="4150" dirty="0">
                <a:solidFill>
                  <a:srgbClr val="CBCCCE"/>
                </a:solidFill>
                <a:latin typeface="Instrument Sans Semi Bold" pitchFamily="34" charset="0"/>
                <a:ea typeface="Instrument Sans Semi Bold" pitchFamily="34" charset="-122"/>
                <a:cs typeface="Instrument Sans Semi Bold" pitchFamily="34" charset="-120"/>
              </a:rPr>
              <a:t>Clustering Algorithms: Grouping Data</a:t>
            </a:r>
            <a:endParaRPr lang="en-US" sz="4150" dirty="0"/>
          </a:p>
        </p:txBody>
      </p:sp>
      <p:sp>
        <p:nvSpPr>
          <p:cNvPr id="4" name="Shape 1"/>
          <p:cNvSpPr/>
          <p:nvPr/>
        </p:nvSpPr>
        <p:spPr>
          <a:xfrm>
            <a:off x="6531650" y="2388513"/>
            <a:ext cx="22860" cy="5090398"/>
          </a:xfrm>
          <a:prstGeom prst="roundRect">
            <a:avLst>
              <a:gd name="adj" fmla="val 388338"/>
            </a:avLst>
          </a:prstGeom>
          <a:solidFill>
            <a:srgbClr val="56565B"/>
          </a:solidFill>
          <a:ln/>
        </p:spPr>
      </p:sp>
      <p:sp>
        <p:nvSpPr>
          <p:cNvPr id="5" name="Shape 2"/>
          <p:cNvSpPr/>
          <p:nvPr/>
        </p:nvSpPr>
        <p:spPr>
          <a:xfrm>
            <a:off x="6757988" y="2852618"/>
            <a:ext cx="739735" cy="22860"/>
          </a:xfrm>
          <a:prstGeom prst="roundRect">
            <a:avLst>
              <a:gd name="adj" fmla="val 388338"/>
            </a:avLst>
          </a:prstGeom>
          <a:solidFill>
            <a:srgbClr val="56565B"/>
          </a:solidFill>
          <a:ln/>
        </p:spPr>
      </p:sp>
      <p:sp>
        <p:nvSpPr>
          <p:cNvPr id="6" name="Shape 3"/>
          <p:cNvSpPr/>
          <p:nvPr/>
        </p:nvSpPr>
        <p:spPr>
          <a:xfrm>
            <a:off x="6305312" y="2626281"/>
            <a:ext cx="475536" cy="475536"/>
          </a:xfrm>
          <a:prstGeom prst="roundRect">
            <a:avLst>
              <a:gd name="adj" fmla="val 18668"/>
            </a:avLst>
          </a:prstGeom>
          <a:solidFill>
            <a:srgbClr val="3D3D42"/>
          </a:solidFill>
          <a:ln w="7620">
            <a:solidFill>
              <a:srgbClr val="56565B"/>
            </a:solidFill>
            <a:prstDash val="solid"/>
          </a:ln>
        </p:spPr>
      </p:sp>
      <p:sp>
        <p:nvSpPr>
          <p:cNvPr id="7" name="Text 4"/>
          <p:cNvSpPr/>
          <p:nvPr/>
        </p:nvSpPr>
        <p:spPr>
          <a:xfrm>
            <a:off x="6481643" y="2705457"/>
            <a:ext cx="122753" cy="317063"/>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K-Means</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Partitions the data into k clusters based on similarity, with each data point assigned to the nearest centroid.</a:t>
            </a:r>
            <a:endParaRPr lang="en-US" sz="1650" dirty="0"/>
          </a:p>
        </p:txBody>
      </p:sp>
      <p:sp>
        <p:nvSpPr>
          <p:cNvPr id="10" name="Shape 7"/>
          <p:cNvSpPr/>
          <p:nvPr/>
        </p:nvSpPr>
        <p:spPr>
          <a:xfrm>
            <a:off x="6757988" y="4619863"/>
            <a:ext cx="739735" cy="22860"/>
          </a:xfrm>
          <a:prstGeom prst="roundRect">
            <a:avLst>
              <a:gd name="adj" fmla="val 388338"/>
            </a:avLst>
          </a:prstGeom>
          <a:solidFill>
            <a:srgbClr val="56565B"/>
          </a:solidFill>
          <a:ln/>
        </p:spPr>
      </p:sp>
      <p:sp>
        <p:nvSpPr>
          <p:cNvPr id="11" name="Shape 8"/>
          <p:cNvSpPr/>
          <p:nvPr/>
        </p:nvSpPr>
        <p:spPr>
          <a:xfrm>
            <a:off x="6305312" y="4393525"/>
            <a:ext cx="475536" cy="475536"/>
          </a:xfrm>
          <a:prstGeom prst="roundRect">
            <a:avLst>
              <a:gd name="adj" fmla="val 18668"/>
            </a:avLst>
          </a:prstGeom>
          <a:solidFill>
            <a:srgbClr val="3D3D42"/>
          </a:solidFill>
          <a:ln w="7620">
            <a:solidFill>
              <a:srgbClr val="56565B"/>
            </a:solidFill>
            <a:prstDash val="solid"/>
          </a:ln>
        </p:spPr>
      </p:sp>
      <p:sp>
        <p:nvSpPr>
          <p:cNvPr id="12" name="Text 9"/>
          <p:cNvSpPr/>
          <p:nvPr/>
        </p:nvSpPr>
        <p:spPr>
          <a:xfrm>
            <a:off x="6454735" y="4472702"/>
            <a:ext cx="176570" cy="317063"/>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2</a:t>
            </a:r>
            <a:endParaRPr lang="en-US" sz="2450" dirty="0"/>
          </a:p>
        </p:txBody>
      </p:sp>
      <p:sp>
        <p:nvSpPr>
          <p:cNvPr id="13" name="Text 10"/>
          <p:cNvSpPr/>
          <p:nvPr/>
        </p:nvSpPr>
        <p:spPr>
          <a:xfrm>
            <a:off x="7705487" y="4367093"/>
            <a:ext cx="2844522" cy="330160"/>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Hierarchical Clustering</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Builds a hierarchy of clusters, allowing for the exploration of data at different levels of granularity.</a:t>
            </a:r>
            <a:endParaRPr lang="en-US" sz="1650" dirty="0"/>
          </a:p>
        </p:txBody>
      </p:sp>
      <p:sp>
        <p:nvSpPr>
          <p:cNvPr id="15" name="Shape 12"/>
          <p:cNvSpPr/>
          <p:nvPr/>
        </p:nvSpPr>
        <p:spPr>
          <a:xfrm>
            <a:off x="6757988" y="6387108"/>
            <a:ext cx="739735" cy="22860"/>
          </a:xfrm>
          <a:prstGeom prst="roundRect">
            <a:avLst>
              <a:gd name="adj" fmla="val 388338"/>
            </a:avLst>
          </a:prstGeom>
          <a:solidFill>
            <a:srgbClr val="56565B"/>
          </a:solidFill>
          <a:ln/>
        </p:spPr>
      </p:sp>
      <p:sp>
        <p:nvSpPr>
          <p:cNvPr id="16" name="Shape 13"/>
          <p:cNvSpPr/>
          <p:nvPr/>
        </p:nvSpPr>
        <p:spPr>
          <a:xfrm>
            <a:off x="6305312" y="6160770"/>
            <a:ext cx="475536" cy="475536"/>
          </a:xfrm>
          <a:prstGeom prst="roundRect">
            <a:avLst>
              <a:gd name="adj" fmla="val 18668"/>
            </a:avLst>
          </a:prstGeom>
          <a:solidFill>
            <a:srgbClr val="3D3D42"/>
          </a:solidFill>
          <a:ln w="7620">
            <a:solidFill>
              <a:srgbClr val="56565B"/>
            </a:solidFill>
            <a:prstDash val="solid"/>
          </a:ln>
        </p:spPr>
      </p:sp>
      <p:sp>
        <p:nvSpPr>
          <p:cNvPr id="17" name="Text 14"/>
          <p:cNvSpPr/>
          <p:nvPr/>
        </p:nvSpPr>
        <p:spPr>
          <a:xfrm>
            <a:off x="6451283" y="6239947"/>
            <a:ext cx="183594" cy="317063"/>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DBSCAN</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Identifies clusters based on density, making it effective at finding arbitrary-shaped clusters and detecting outliers.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26895"/>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Dimensionality Reduction: Simplifying Complexity</a:t>
            </a:r>
            <a:endParaRPr lang="en-US" sz="4450" dirty="0"/>
          </a:p>
        </p:txBody>
      </p:sp>
      <p:sp>
        <p:nvSpPr>
          <p:cNvPr id="3" name="Text 1"/>
          <p:cNvSpPr/>
          <p:nvPr/>
        </p:nvSpPr>
        <p:spPr>
          <a:xfrm>
            <a:off x="793790" y="3811429"/>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Principal Component Analysis (PCA)</a:t>
            </a:r>
            <a:endParaRPr lang="en-US" sz="2200" dirty="0"/>
          </a:p>
        </p:txBody>
      </p:sp>
      <p:sp>
        <p:nvSpPr>
          <p:cNvPr id="4" name="Text 2"/>
          <p:cNvSpPr/>
          <p:nvPr/>
        </p:nvSpPr>
        <p:spPr>
          <a:xfrm>
            <a:off x="793790" y="474690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PCA projects high-dimensional data onto a lower-dimensional space while preserving the maximum amount of variance.</a:t>
            </a:r>
            <a:endParaRPr lang="en-US" sz="1750" dirty="0"/>
          </a:p>
        </p:txBody>
      </p:sp>
      <p:sp>
        <p:nvSpPr>
          <p:cNvPr id="5" name="Text 3"/>
          <p:cNvSpPr/>
          <p:nvPr/>
        </p:nvSpPr>
        <p:spPr>
          <a:xfrm>
            <a:off x="5332928" y="38114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t-SNE</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t-SNE is a nonlinear technique that preserves the local structure of the data, making it effective for visualization.</a:t>
            </a:r>
            <a:endParaRPr lang="en-US" sz="1750" dirty="0"/>
          </a:p>
        </p:txBody>
      </p:sp>
      <p:sp>
        <p:nvSpPr>
          <p:cNvPr id="7" name="Text 5"/>
          <p:cNvSpPr/>
          <p:nvPr/>
        </p:nvSpPr>
        <p:spPr>
          <a:xfrm>
            <a:off x="9872067" y="38114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Autoencoders</a:t>
            </a:r>
            <a:endParaRPr lang="en-US" sz="2200" dirty="0"/>
          </a:p>
        </p:txBody>
      </p:sp>
      <p:sp>
        <p:nvSpPr>
          <p:cNvPr id="8" name="Text 6"/>
          <p:cNvSpPr/>
          <p:nvPr/>
        </p:nvSpPr>
        <p:spPr>
          <a:xfrm>
            <a:off x="9872067" y="439257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Neural network-based models that learn a compressed representation of the input, enabling dimensionality reduction.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338"/>
          </a:xfrm>
          <a:prstGeom prst="rect">
            <a:avLst/>
          </a:prstGeom>
        </p:spPr>
      </p:pic>
      <p:sp>
        <p:nvSpPr>
          <p:cNvPr id="3" name="Text 0"/>
          <p:cNvSpPr/>
          <p:nvPr/>
        </p:nvSpPr>
        <p:spPr>
          <a:xfrm>
            <a:off x="713661" y="560784"/>
            <a:ext cx="7716679" cy="1274445"/>
          </a:xfrm>
          <a:prstGeom prst="rect">
            <a:avLst/>
          </a:prstGeom>
          <a:noFill/>
          <a:ln/>
        </p:spPr>
        <p:txBody>
          <a:bodyPr wrap="square" lIns="0" tIns="0" rIns="0" bIns="0" rtlCol="0" anchor="t"/>
          <a:lstStyle/>
          <a:p>
            <a:pPr indent="0" marL="0">
              <a:lnSpc>
                <a:spcPts val="50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Anomaly Detection: Identifying Outliers</a:t>
            </a:r>
            <a:endParaRPr lang="en-US" sz="4000" dirty="0"/>
          </a:p>
        </p:txBody>
      </p:sp>
      <p:pic>
        <p:nvPicPr>
          <p:cNvPr id="4" name="Image 1" descr="preencoded.png">    </p:cNvPr>
          <p:cNvPicPr>
            <a:picLocks noChangeAspect="1"/>
          </p:cNvPicPr>
          <p:nvPr/>
        </p:nvPicPr>
        <p:blipFill>
          <a:blip r:embed="rId2"/>
          <a:stretch>
            <a:fillRect/>
          </a:stretch>
        </p:blipFill>
        <p:spPr>
          <a:xfrm>
            <a:off x="713661" y="2141101"/>
            <a:ext cx="509707" cy="509707"/>
          </a:xfrm>
          <a:prstGeom prst="rect">
            <a:avLst/>
          </a:prstGeom>
        </p:spPr>
      </p:pic>
      <p:sp>
        <p:nvSpPr>
          <p:cNvPr id="5" name="Text 1"/>
          <p:cNvSpPr/>
          <p:nvPr/>
        </p:nvSpPr>
        <p:spPr>
          <a:xfrm>
            <a:off x="713661" y="2854643"/>
            <a:ext cx="2549009"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Isolation Forest</a:t>
            </a:r>
            <a:endParaRPr lang="en-US" sz="2000" dirty="0"/>
          </a:p>
        </p:txBody>
      </p:sp>
      <p:sp>
        <p:nvSpPr>
          <p:cNvPr id="6" name="Text 2"/>
          <p:cNvSpPr/>
          <p:nvPr/>
        </p:nvSpPr>
        <p:spPr>
          <a:xfrm>
            <a:off x="713661" y="3295531"/>
            <a:ext cx="3705344" cy="130492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An ensemble method that identifies anomalies based on how easily they can be isolated from the rest of the data.</a:t>
            </a:r>
            <a:endParaRPr lang="en-US" sz="1600" dirty="0"/>
          </a:p>
        </p:txBody>
      </p:sp>
      <p:pic>
        <p:nvPicPr>
          <p:cNvPr id="7" name="Image 2" descr="preencoded.png">    </p:cNvPr>
          <p:cNvPicPr>
            <a:picLocks noChangeAspect="1"/>
          </p:cNvPicPr>
          <p:nvPr/>
        </p:nvPicPr>
        <p:blipFill>
          <a:blip r:embed="rId3"/>
          <a:stretch>
            <a:fillRect/>
          </a:stretch>
        </p:blipFill>
        <p:spPr>
          <a:xfrm>
            <a:off x="4724876" y="2141101"/>
            <a:ext cx="509707" cy="509707"/>
          </a:xfrm>
          <a:prstGeom prst="rect">
            <a:avLst/>
          </a:prstGeom>
        </p:spPr>
      </p:pic>
      <p:sp>
        <p:nvSpPr>
          <p:cNvPr id="8" name="Text 3"/>
          <p:cNvSpPr/>
          <p:nvPr/>
        </p:nvSpPr>
        <p:spPr>
          <a:xfrm>
            <a:off x="4724876" y="2854643"/>
            <a:ext cx="2549009"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One-Class SVM</a:t>
            </a:r>
            <a:endParaRPr lang="en-US" sz="2000" dirty="0"/>
          </a:p>
        </p:txBody>
      </p:sp>
      <p:sp>
        <p:nvSpPr>
          <p:cNvPr id="9" name="Text 4"/>
          <p:cNvSpPr/>
          <p:nvPr/>
        </p:nvSpPr>
        <p:spPr>
          <a:xfrm>
            <a:off x="4724876" y="3295531"/>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 support vector machine-based approach that learns a boundary around the "normal" data to detect outliers.</a:t>
            </a:r>
            <a:endParaRPr lang="en-US" sz="1600" dirty="0"/>
          </a:p>
        </p:txBody>
      </p:sp>
      <p:pic>
        <p:nvPicPr>
          <p:cNvPr id="10" name="Image 3" descr="preencoded.png">    </p:cNvPr>
          <p:cNvPicPr>
            <a:picLocks noChangeAspect="1"/>
          </p:cNvPicPr>
          <p:nvPr/>
        </p:nvPicPr>
        <p:blipFill>
          <a:blip r:embed="rId4"/>
          <a:stretch>
            <a:fillRect/>
          </a:stretch>
        </p:blipFill>
        <p:spPr>
          <a:xfrm>
            <a:off x="713661" y="5212199"/>
            <a:ext cx="509707" cy="509707"/>
          </a:xfrm>
          <a:prstGeom prst="rect">
            <a:avLst/>
          </a:prstGeom>
        </p:spPr>
      </p:pic>
      <p:sp>
        <p:nvSpPr>
          <p:cNvPr id="11" name="Text 5"/>
          <p:cNvSpPr/>
          <p:nvPr/>
        </p:nvSpPr>
        <p:spPr>
          <a:xfrm>
            <a:off x="713661" y="5925741"/>
            <a:ext cx="3200519"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Density-Based Techniques</a:t>
            </a:r>
            <a:endParaRPr lang="en-US" sz="2000" dirty="0"/>
          </a:p>
        </p:txBody>
      </p:sp>
      <p:sp>
        <p:nvSpPr>
          <p:cNvPr id="12" name="Text 6"/>
          <p:cNvSpPr/>
          <p:nvPr/>
        </p:nvSpPr>
        <p:spPr>
          <a:xfrm>
            <a:off x="713661" y="6366629"/>
            <a:ext cx="3705344" cy="130492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Methods that identify anomalies as data points in low-density regions, deviating from the high-density clusters.</a:t>
            </a:r>
            <a:endParaRPr lang="en-US" sz="1600" dirty="0"/>
          </a:p>
        </p:txBody>
      </p:sp>
      <p:pic>
        <p:nvPicPr>
          <p:cNvPr id="13" name="Image 4" descr="preencoded.png">    </p:cNvPr>
          <p:cNvPicPr>
            <a:picLocks noChangeAspect="1"/>
          </p:cNvPicPr>
          <p:nvPr/>
        </p:nvPicPr>
        <p:blipFill>
          <a:blip r:embed="rId5"/>
          <a:stretch>
            <a:fillRect/>
          </a:stretch>
        </p:blipFill>
        <p:spPr>
          <a:xfrm>
            <a:off x="4724876" y="5212199"/>
            <a:ext cx="509707" cy="509707"/>
          </a:xfrm>
          <a:prstGeom prst="rect">
            <a:avLst/>
          </a:prstGeom>
        </p:spPr>
      </p:pic>
      <p:sp>
        <p:nvSpPr>
          <p:cNvPr id="14" name="Text 7"/>
          <p:cNvSpPr/>
          <p:nvPr/>
        </p:nvSpPr>
        <p:spPr>
          <a:xfrm>
            <a:off x="4724876" y="5925741"/>
            <a:ext cx="2549009"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Autoencoder-Based</a:t>
            </a:r>
            <a:endParaRPr lang="en-US" sz="2000" dirty="0"/>
          </a:p>
        </p:txBody>
      </p:sp>
      <p:sp>
        <p:nvSpPr>
          <p:cNvPr id="15" name="Text 8"/>
          <p:cNvSpPr/>
          <p:nvPr/>
        </p:nvSpPr>
        <p:spPr>
          <a:xfrm>
            <a:off x="4724876" y="6366629"/>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Neural network models that learn a compressed representation of the data and flag inputs with high reconstruction error as anomalies.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7471" y="762000"/>
            <a:ext cx="7709059" cy="1281113"/>
          </a:xfrm>
          <a:prstGeom prst="rect">
            <a:avLst/>
          </a:prstGeom>
          <a:noFill/>
          <a:ln/>
        </p:spPr>
        <p:txBody>
          <a:bodyPr wrap="square" lIns="0" tIns="0" rIns="0" bIns="0" rtlCol="0" anchor="t"/>
          <a:lstStyle/>
          <a:p>
            <a:pPr indent="0" marL="0">
              <a:lnSpc>
                <a:spcPts val="50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Generative Models: Creating New Data</a:t>
            </a:r>
            <a:endParaRPr lang="en-US" sz="4000" dirty="0"/>
          </a:p>
        </p:txBody>
      </p:sp>
      <p:pic>
        <p:nvPicPr>
          <p:cNvPr id="4" name="Image 1" descr="preencoded.png">    </p:cNvPr>
          <p:cNvPicPr>
            <a:picLocks noChangeAspect="1"/>
          </p:cNvPicPr>
          <p:nvPr/>
        </p:nvPicPr>
        <p:blipFill>
          <a:blip r:embed="rId2"/>
          <a:stretch>
            <a:fillRect/>
          </a:stretch>
        </p:blipFill>
        <p:spPr>
          <a:xfrm>
            <a:off x="717471" y="2350532"/>
            <a:ext cx="1024890" cy="1639967"/>
          </a:xfrm>
          <a:prstGeom prst="rect">
            <a:avLst/>
          </a:prstGeom>
        </p:spPr>
      </p:pic>
      <p:sp>
        <p:nvSpPr>
          <p:cNvPr id="5" name="Text 1"/>
          <p:cNvSpPr/>
          <p:nvPr/>
        </p:nvSpPr>
        <p:spPr>
          <a:xfrm>
            <a:off x="2049780" y="2555438"/>
            <a:ext cx="3927872" cy="320278"/>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Variational Autoencoders (VAEs)</a:t>
            </a:r>
            <a:endParaRPr lang="en-US" sz="2000" dirty="0"/>
          </a:p>
        </p:txBody>
      </p:sp>
      <p:sp>
        <p:nvSpPr>
          <p:cNvPr id="6" name="Text 2"/>
          <p:cNvSpPr/>
          <p:nvPr/>
        </p:nvSpPr>
        <p:spPr>
          <a:xfrm>
            <a:off x="2049780" y="2998708"/>
            <a:ext cx="6376749" cy="656034"/>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VAEs learn a probabilistic model of the data, allowing them to generate new samples that resemble the training data.</a:t>
            </a:r>
            <a:endParaRPr lang="en-US" sz="1600" dirty="0"/>
          </a:p>
        </p:txBody>
      </p:sp>
      <p:pic>
        <p:nvPicPr>
          <p:cNvPr id="7" name="Image 2" descr="preencoded.png">    </p:cNvPr>
          <p:cNvPicPr>
            <a:picLocks noChangeAspect="1"/>
          </p:cNvPicPr>
          <p:nvPr/>
        </p:nvPicPr>
        <p:blipFill>
          <a:blip r:embed="rId3"/>
          <a:stretch>
            <a:fillRect/>
          </a:stretch>
        </p:blipFill>
        <p:spPr>
          <a:xfrm>
            <a:off x="717471" y="3990499"/>
            <a:ext cx="1024890" cy="1639967"/>
          </a:xfrm>
          <a:prstGeom prst="rect">
            <a:avLst/>
          </a:prstGeom>
        </p:spPr>
      </p:pic>
      <p:sp>
        <p:nvSpPr>
          <p:cNvPr id="8" name="Text 3"/>
          <p:cNvSpPr/>
          <p:nvPr/>
        </p:nvSpPr>
        <p:spPr>
          <a:xfrm>
            <a:off x="2049780" y="4195405"/>
            <a:ext cx="4851916" cy="320278"/>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Generative Adversarial Networks (GANs)</a:t>
            </a:r>
            <a:endParaRPr lang="en-US" sz="2000" dirty="0"/>
          </a:p>
        </p:txBody>
      </p:sp>
      <p:sp>
        <p:nvSpPr>
          <p:cNvPr id="9" name="Text 4"/>
          <p:cNvSpPr/>
          <p:nvPr/>
        </p:nvSpPr>
        <p:spPr>
          <a:xfrm>
            <a:off x="2049780" y="4638675"/>
            <a:ext cx="6376749" cy="656034"/>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GANs pit two neural networks against each other - a generator and a discriminator - to create realistic synthetic data.</a:t>
            </a:r>
            <a:endParaRPr lang="en-US" sz="1600" dirty="0"/>
          </a:p>
        </p:txBody>
      </p:sp>
      <p:pic>
        <p:nvPicPr>
          <p:cNvPr id="10" name="Image 3" descr="preencoded.png">    </p:cNvPr>
          <p:cNvPicPr>
            <a:picLocks noChangeAspect="1"/>
          </p:cNvPicPr>
          <p:nvPr/>
        </p:nvPicPr>
        <p:blipFill>
          <a:blip r:embed="rId4"/>
          <a:stretch>
            <a:fillRect/>
          </a:stretch>
        </p:blipFill>
        <p:spPr>
          <a:xfrm>
            <a:off x="717471" y="5630466"/>
            <a:ext cx="1024890" cy="1837134"/>
          </a:xfrm>
          <a:prstGeom prst="rect">
            <a:avLst/>
          </a:prstGeom>
        </p:spPr>
      </p:pic>
      <p:sp>
        <p:nvSpPr>
          <p:cNvPr id="11" name="Text 5"/>
          <p:cNvSpPr/>
          <p:nvPr/>
        </p:nvSpPr>
        <p:spPr>
          <a:xfrm>
            <a:off x="2049780" y="5835372"/>
            <a:ext cx="2562463" cy="320278"/>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Normalizing Flows</a:t>
            </a:r>
            <a:endParaRPr lang="en-US" sz="2000" dirty="0"/>
          </a:p>
        </p:txBody>
      </p:sp>
      <p:sp>
        <p:nvSpPr>
          <p:cNvPr id="12" name="Text 6"/>
          <p:cNvSpPr/>
          <p:nvPr/>
        </p:nvSpPr>
        <p:spPr>
          <a:xfrm>
            <a:off x="2049780" y="6278642"/>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These models transform simple probability distributions into more complex ones, enabling them to generate diverse and high-quality samples.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043" y="892492"/>
            <a:ext cx="7701915" cy="1287542"/>
          </a:xfrm>
          <a:prstGeom prst="rect">
            <a:avLst/>
          </a:prstGeom>
          <a:noFill/>
          <a:ln/>
        </p:spPr>
        <p:txBody>
          <a:bodyPr wrap="square" lIns="0" tIns="0" rIns="0" bIns="0" rtlCol="0" anchor="t"/>
          <a:lstStyle/>
          <a:p>
            <a:pPr indent="0" marL="0">
              <a:lnSpc>
                <a:spcPts val="5050"/>
              </a:lnSpc>
              <a:buNone/>
            </a:pPr>
            <a:r>
              <a:rPr lang="en-US" sz="4050" dirty="0">
                <a:solidFill>
                  <a:srgbClr val="CBCCCE"/>
                </a:solidFill>
                <a:latin typeface="Instrument Sans Semi Bold" pitchFamily="34" charset="0"/>
                <a:ea typeface="Instrument Sans Semi Bold" pitchFamily="34" charset="-122"/>
                <a:cs typeface="Instrument Sans Semi Bold" pitchFamily="34" charset="-120"/>
              </a:rPr>
              <a:t>Applications of Unsupervised Learning</a:t>
            </a:r>
            <a:endParaRPr lang="en-US" sz="4050" dirty="0"/>
          </a:p>
        </p:txBody>
      </p:sp>
      <p:sp>
        <p:nvSpPr>
          <p:cNvPr id="4" name="Shape 1"/>
          <p:cNvSpPr/>
          <p:nvPr/>
        </p:nvSpPr>
        <p:spPr>
          <a:xfrm>
            <a:off x="721043" y="2720697"/>
            <a:ext cx="463510" cy="463510"/>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892969" y="2797850"/>
            <a:ext cx="119658" cy="309086"/>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Instrument Sans Semi Bold" pitchFamily="34" charset="0"/>
                <a:ea typeface="Instrument Sans Semi Bold" pitchFamily="34" charset="-122"/>
                <a:cs typeface="Instrument Sans Semi Bold" pitchFamily="34" charset="-120"/>
              </a:rPr>
              <a:t>1</a:t>
            </a:r>
            <a:endParaRPr lang="en-US" sz="2400" dirty="0"/>
          </a:p>
        </p:txBody>
      </p:sp>
      <p:sp>
        <p:nvSpPr>
          <p:cNvPr id="6" name="Text 3"/>
          <p:cNvSpPr/>
          <p:nvPr/>
        </p:nvSpPr>
        <p:spPr>
          <a:xfrm>
            <a:off x="1390531" y="2720697"/>
            <a:ext cx="2642116" cy="321826"/>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Market Segmentation</a:t>
            </a:r>
            <a:endParaRPr lang="en-US" sz="2000" dirty="0"/>
          </a:p>
        </p:txBody>
      </p:sp>
      <p:sp>
        <p:nvSpPr>
          <p:cNvPr id="7" name="Text 4"/>
          <p:cNvSpPr/>
          <p:nvPr/>
        </p:nvSpPr>
        <p:spPr>
          <a:xfrm>
            <a:off x="1390531" y="3166110"/>
            <a:ext cx="3078480" cy="131826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Clustering algorithms can identify distinct customer groups, enabling more targeted marketing strategies.</a:t>
            </a:r>
            <a:endParaRPr lang="en-US" sz="1600" dirty="0"/>
          </a:p>
        </p:txBody>
      </p:sp>
      <p:sp>
        <p:nvSpPr>
          <p:cNvPr id="8" name="Shape 5"/>
          <p:cNvSpPr/>
          <p:nvPr/>
        </p:nvSpPr>
        <p:spPr>
          <a:xfrm>
            <a:off x="4674989" y="2720697"/>
            <a:ext cx="463510" cy="463510"/>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4820603" y="2797850"/>
            <a:ext cx="172164" cy="309086"/>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Instrument Sans Semi Bold" pitchFamily="34" charset="0"/>
                <a:ea typeface="Instrument Sans Semi Bold" pitchFamily="34" charset="-122"/>
                <a:cs typeface="Instrument Sans Semi Bold" pitchFamily="34" charset="-120"/>
              </a:rPr>
              <a:t>2</a:t>
            </a:r>
            <a:endParaRPr lang="en-US" sz="2400" dirty="0"/>
          </a:p>
        </p:txBody>
      </p:sp>
      <p:sp>
        <p:nvSpPr>
          <p:cNvPr id="10" name="Text 7"/>
          <p:cNvSpPr/>
          <p:nvPr/>
        </p:nvSpPr>
        <p:spPr>
          <a:xfrm>
            <a:off x="5344478" y="2720697"/>
            <a:ext cx="3078480" cy="643652"/>
          </a:xfrm>
          <a:prstGeom prst="rect">
            <a:avLst/>
          </a:prstGeom>
          <a:noFill/>
          <a:ln/>
        </p:spPr>
        <p:txBody>
          <a:bodyPr wrap="squar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Recommendation Systems</a:t>
            </a:r>
            <a:endParaRPr lang="en-US" sz="2000" dirty="0"/>
          </a:p>
        </p:txBody>
      </p:sp>
      <p:sp>
        <p:nvSpPr>
          <p:cNvPr id="11" name="Text 8"/>
          <p:cNvSpPr/>
          <p:nvPr/>
        </p:nvSpPr>
        <p:spPr>
          <a:xfrm>
            <a:off x="5344478" y="3487936"/>
            <a:ext cx="3078480" cy="164782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Unsupervised techniques can uncover hidden relationships in user data to provide personalized product recommendations.</a:t>
            </a:r>
            <a:endParaRPr lang="en-US" sz="1600" dirty="0"/>
          </a:p>
        </p:txBody>
      </p:sp>
      <p:sp>
        <p:nvSpPr>
          <p:cNvPr id="12" name="Shape 9"/>
          <p:cNvSpPr/>
          <p:nvPr/>
        </p:nvSpPr>
        <p:spPr>
          <a:xfrm>
            <a:off x="721043" y="5573435"/>
            <a:ext cx="463510" cy="463510"/>
          </a:xfrm>
          <a:prstGeom prst="roundRect">
            <a:avLst>
              <a:gd name="adj" fmla="val 18669"/>
            </a:avLst>
          </a:prstGeom>
          <a:solidFill>
            <a:srgbClr val="3D3D42"/>
          </a:solidFill>
          <a:ln w="7620">
            <a:solidFill>
              <a:srgbClr val="56565B"/>
            </a:solidFill>
            <a:prstDash val="solid"/>
          </a:ln>
        </p:spPr>
      </p:sp>
      <p:sp>
        <p:nvSpPr>
          <p:cNvPr id="13" name="Text 10"/>
          <p:cNvSpPr/>
          <p:nvPr/>
        </p:nvSpPr>
        <p:spPr>
          <a:xfrm>
            <a:off x="863322" y="5650587"/>
            <a:ext cx="178951" cy="309086"/>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Instrument Sans Semi Bold" pitchFamily="34" charset="0"/>
                <a:ea typeface="Instrument Sans Semi Bold" pitchFamily="34" charset="-122"/>
                <a:cs typeface="Instrument Sans Semi Bold" pitchFamily="34" charset="-120"/>
              </a:rPr>
              <a:t>3</a:t>
            </a:r>
            <a:endParaRPr lang="en-US" sz="2400" dirty="0"/>
          </a:p>
        </p:txBody>
      </p:sp>
      <p:sp>
        <p:nvSpPr>
          <p:cNvPr id="14" name="Text 11"/>
          <p:cNvSpPr/>
          <p:nvPr/>
        </p:nvSpPr>
        <p:spPr>
          <a:xfrm>
            <a:off x="1390531" y="5573435"/>
            <a:ext cx="2575322" cy="321826"/>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Anomaly Detection</a:t>
            </a:r>
            <a:endParaRPr lang="en-US" sz="2000" dirty="0"/>
          </a:p>
        </p:txBody>
      </p:sp>
      <p:sp>
        <p:nvSpPr>
          <p:cNvPr id="15" name="Text 12"/>
          <p:cNvSpPr/>
          <p:nvPr/>
        </p:nvSpPr>
        <p:spPr>
          <a:xfrm>
            <a:off x="1390531" y="6018848"/>
            <a:ext cx="3078480" cy="98869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Identifying outliers in data can help detect fraud, system failures, or other unusual events.</a:t>
            </a:r>
            <a:endParaRPr lang="en-US" sz="1600" dirty="0"/>
          </a:p>
        </p:txBody>
      </p:sp>
      <p:sp>
        <p:nvSpPr>
          <p:cNvPr id="16" name="Shape 13"/>
          <p:cNvSpPr/>
          <p:nvPr/>
        </p:nvSpPr>
        <p:spPr>
          <a:xfrm>
            <a:off x="4674989" y="5573435"/>
            <a:ext cx="463510" cy="463510"/>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4811673" y="5650587"/>
            <a:ext cx="190024" cy="309086"/>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Instrument Sans Semi Bold" pitchFamily="34" charset="0"/>
                <a:ea typeface="Instrument Sans Semi Bold" pitchFamily="34" charset="-122"/>
                <a:cs typeface="Instrument Sans Semi Bold" pitchFamily="34" charset="-120"/>
              </a:rPr>
              <a:t>4</a:t>
            </a:r>
            <a:endParaRPr lang="en-US" sz="2400" dirty="0"/>
          </a:p>
        </p:txBody>
      </p:sp>
      <p:sp>
        <p:nvSpPr>
          <p:cNvPr id="18" name="Text 15"/>
          <p:cNvSpPr/>
          <p:nvPr/>
        </p:nvSpPr>
        <p:spPr>
          <a:xfrm>
            <a:off x="5344478" y="5573435"/>
            <a:ext cx="2906554" cy="321826"/>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Image and Text Analysis</a:t>
            </a:r>
            <a:endParaRPr lang="en-US" sz="2000" dirty="0"/>
          </a:p>
        </p:txBody>
      </p:sp>
      <p:sp>
        <p:nvSpPr>
          <p:cNvPr id="19" name="Text 16"/>
          <p:cNvSpPr/>
          <p:nvPr/>
        </p:nvSpPr>
        <p:spPr>
          <a:xfrm>
            <a:off x="5344478" y="6018848"/>
            <a:ext cx="3078480" cy="131826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Dimensionality reduction and generative models can be used for tasks like image generation, text summarization, and more.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The Future of Unsupervised Learning</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As computing power and data availability continue to grow, the potential for unsupervised learning to uncover hidden insights and drive innovation is boundless. From automating tedious tasks to enabling creative breakthroughs, this field of AI holds immense promise for the future.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2024-10-10T16:24:38Z</dcterms:created>
  <dcterms:modified xsi:type="dcterms:W3CDTF">2024-10-10T16:24:38Z</dcterms:modified>
</cp:coreProperties>
</file>